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7" r:id="rId5"/>
    <p:sldId id="259" r:id="rId6"/>
    <p:sldId id="280" r:id="rId7"/>
    <p:sldId id="281" r:id="rId8"/>
    <p:sldId id="282" r:id="rId9"/>
    <p:sldId id="258" r:id="rId10"/>
    <p:sldId id="283" r:id="rId11"/>
    <p:sldId id="279" r:id="rId12"/>
    <p:sldId id="261" r:id="rId13"/>
    <p:sldId id="262" r:id="rId14"/>
    <p:sldId id="263" r:id="rId15"/>
    <p:sldId id="264" r:id="rId16"/>
    <p:sldId id="265" r:id="rId17"/>
    <p:sldId id="267" r:id="rId18"/>
    <p:sldId id="268" r:id="rId19"/>
    <p:sldId id="269" r:id="rId20"/>
    <p:sldId id="271" r:id="rId21"/>
    <p:sldId id="284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3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93A86-B212-4DFA-BF57-6A96CFC5A529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5A1-39F9-4D05-BF1E-C63375BB1F9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09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3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49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85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357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302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736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06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583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6433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2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8055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0A90-289A-4DC5-ADD9-0AA562C13151}" type="datetimeFigureOut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88FB-4E35-4749-8C2C-353800572EF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8958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vzinfo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tools.kenniscentrumsportenbewegen.nl/bravo-kompas/tool/bravokompas/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file:///C:\Users\shb\Downloads\Gezonde_leefstijl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169" y="-78284"/>
            <a:ext cx="9144000" cy="2387600"/>
          </a:xfrm>
        </p:spPr>
        <p:txBody>
          <a:bodyPr/>
          <a:lstStyle/>
          <a:p>
            <a:r>
              <a:rPr lang="nl-NL" dirty="0" smtClean="0"/>
              <a:t>Gezonde leefstijl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60390" y="2321878"/>
            <a:ext cx="9144000" cy="1655762"/>
          </a:xfrm>
        </p:spPr>
        <p:txBody>
          <a:bodyPr/>
          <a:lstStyle/>
          <a:p>
            <a:r>
              <a:rPr lang="nl-NL" dirty="0" smtClean="0"/>
              <a:t>Keuzedeel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879AF-F386-44A3-B195-0790ABBDC6F0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</a:t>
            </a:fld>
            <a:endParaRPr lang="nl-NL"/>
          </a:p>
        </p:txBody>
      </p:sp>
      <p:pic>
        <p:nvPicPr>
          <p:cNvPr id="2050" name="Picture 2" descr="Afbeeldingsresultaat voor gezonde leefstij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1916" y="3101009"/>
            <a:ext cx="2879133" cy="191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53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Model volksgezondheid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Persoonsgebonden factoren: genetica (aangeboren)of ziekten die in de loop van het leven zijn opgelopen (verworven)</a:t>
            </a:r>
          </a:p>
          <a:p>
            <a:r>
              <a:rPr lang="nl-NL" dirty="0" smtClean="0">
                <a:solidFill>
                  <a:srgbClr val="FF0000"/>
                </a:solidFill>
              </a:rPr>
              <a:t>Leefstijl : gedragsfactoren (bijv. rookgedrag, beweging, voeding)</a:t>
            </a:r>
          </a:p>
          <a:p>
            <a:r>
              <a:rPr lang="nl-NL" dirty="0" smtClean="0"/>
              <a:t>Omgevingsfactoren : fysieke omgeving zoals werkplek en sociale steun uit de omgeving. 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 rot="19530376">
            <a:off x="7720717" y="4545846"/>
            <a:ext cx="50411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>
                <a:ln w="0"/>
                <a:effectLst>
                  <a:reflection blurRad="6350" stA="53000" endA="300" endPos="35500" dir="5400000" sy="-90000" algn="bl" rotWithShape="0"/>
                </a:effectLst>
              </a:rPr>
              <a:t>Keuzes maken </a:t>
            </a:r>
            <a:endParaRPr lang="nl-NL" sz="4000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cxnSp>
        <p:nvCxnSpPr>
          <p:cNvPr id="9" name="Gebogen verbindingslijn 8"/>
          <p:cNvCxnSpPr/>
          <p:nvPr/>
        </p:nvCxnSpPr>
        <p:spPr>
          <a:xfrm rot="5400000">
            <a:off x="8511874" y="3550260"/>
            <a:ext cx="2377440" cy="1383523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lgDash"/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E1B53-B768-4120-8CBF-7CADA4BA63D8}" type="datetime1">
              <a:rPr lang="nl-NL" smtClean="0"/>
              <a:t>12-10-2022</a:t>
            </a:fld>
            <a:endParaRPr lang="nl-NL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3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Cijfers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hlinkClick r:id="rId2"/>
              </a:rPr>
              <a:t>www.vzinfo.nl</a:t>
            </a:r>
            <a:endParaRPr lang="nl-NL" dirty="0" smtClean="0"/>
          </a:p>
          <a:p>
            <a:pPr marL="0" indent="0">
              <a:buNone/>
            </a:pPr>
            <a:r>
              <a:rPr lang="nl-NL" sz="1400" dirty="0" smtClean="0"/>
              <a:t>(Geraadpleegd op 19-08-2022)</a:t>
            </a:r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0D4D3-54DC-4F9C-9C52-7DB343DD9F43}" type="datetime1">
              <a:rPr lang="nl-NL" smtClean="0"/>
              <a:t>12-10-2022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11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1712" y="2579327"/>
            <a:ext cx="7664631" cy="354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87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Casus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i="1" dirty="0" smtClean="0"/>
              <a:t>De 38-jarige Femke heeft weinig energie. </a:t>
            </a:r>
          </a:p>
          <a:p>
            <a:pPr marL="0" indent="0">
              <a:buNone/>
            </a:pPr>
            <a:r>
              <a:rPr lang="nl-NL" i="1" dirty="0" smtClean="0"/>
              <a:t>Na haar werk ploft zij het liefste neer op de bank en ontspant zij voor de televisie. </a:t>
            </a:r>
          </a:p>
          <a:p>
            <a:pPr marL="0" indent="0">
              <a:buNone/>
            </a:pPr>
            <a:r>
              <a:rPr lang="nl-NL" i="1" dirty="0" smtClean="0"/>
              <a:t>Soms heeft ze geen zin om te koken en slaat ze haar avondmaaltijd over. Dan eet ze wel vaak chips of brood met beleg. </a:t>
            </a:r>
          </a:p>
          <a:p>
            <a:pPr marL="0" indent="0">
              <a:buNone/>
            </a:pPr>
            <a:r>
              <a:rPr lang="nl-NL" i="1" dirty="0" smtClean="0"/>
              <a:t>Ze zou meer willen bewegen, maar voelt zich futloos en de reis naar haar werk doet ze het liefst snel. Ze kiest daarom ook voor de auto. </a:t>
            </a:r>
          </a:p>
          <a:p>
            <a:pPr marL="0" indent="0">
              <a:buNone/>
            </a:pPr>
            <a:endParaRPr lang="nl-NL" i="1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CDCD5-C240-4029-B5CB-77DCCB82BBED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12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pic>
        <p:nvPicPr>
          <p:cNvPr id="1026" name="Picture 2" descr="Afbeeldingsresultaat voor futloze vrou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1968" y="4667298"/>
            <a:ext cx="1286359" cy="1942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al bijschrift 7"/>
          <p:cNvSpPr/>
          <p:nvPr/>
        </p:nvSpPr>
        <p:spPr>
          <a:xfrm>
            <a:off x="7289075" y="235132"/>
            <a:ext cx="2508068" cy="144562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 smtClean="0"/>
              <a:t>Klassikaal: </a:t>
            </a:r>
          </a:p>
          <a:p>
            <a:pPr algn="ctr"/>
            <a:r>
              <a:rPr lang="nl-NL" i="1" dirty="0" smtClean="0"/>
              <a:t>Wat valt jullie op?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21265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factoren zijn belangrijk voor een gezonde(re) leefstijl? (in duo’s)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Bijvoorbeeld ‘Voldoende beweging’</a:t>
            </a:r>
          </a:p>
          <a:p>
            <a:r>
              <a:rPr lang="nl-NL" dirty="0" smtClean="0"/>
              <a:t>………………….</a:t>
            </a:r>
          </a:p>
          <a:p>
            <a:r>
              <a:rPr lang="nl-NL" dirty="0" smtClean="0"/>
              <a:t>………………….</a:t>
            </a:r>
          </a:p>
          <a:p>
            <a:r>
              <a:rPr lang="nl-NL" dirty="0" smtClean="0"/>
              <a:t>…</a:t>
            </a:r>
            <a:r>
              <a:rPr lang="nl-NL" dirty="0" err="1" smtClean="0"/>
              <a:t>etc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8985-70A4-46EC-9E10-03F8679EF104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13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96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Gezondheidsdeterminanten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 smtClean="0"/>
              <a:t>Flap opdracht (gezondheidsdeterminanten) en klassikaal bespreken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DEE62-25B5-439D-839F-6F6D70B6171D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14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sp>
        <p:nvSpPr>
          <p:cNvPr id="8" name="Ovaal bijschrift 7"/>
          <p:cNvSpPr/>
          <p:nvPr/>
        </p:nvSpPr>
        <p:spPr>
          <a:xfrm>
            <a:off x="6453051" y="3361508"/>
            <a:ext cx="3370217" cy="203780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i="1" dirty="0" smtClean="0"/>
              <a:t>De docent zet alles klaar m.b.v. ‘docentenmaterialen’ </a:t>
            </a:r>
          </a:p>
        </p:txBody>
      </p:sp>
    </p:spTree>
    <p:extLst>
      <p:ext uri="{BB962C8B-B14F-4D97-AF65-F5344CB8AC3E}">
        <p14:creationId xmlns:p14="http://schemas.microsoft.com/office/powerpoint/2010/main" val="130021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BRAVO-kompas (interventie)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= Middel om een </a:t>
            </a:r>
            <a:r>
              <a:rPr lang="nl-NL" b="1" dirty="0" smtClean="0"/>
              <a:t>leefstijlanalyse</a:t>
            </a:r>
            <a:r>
              <a:rPr lang="nl-NL" dirty="0" smtClean="0"/>
              <a:t> te maken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Leefstijlfactoren:</a:t>
            </a:r>
            <a:endParaRPr lang="nl-NL" dirty="0"/>
          </a:p>
          <a:p>
            <a:r>
              <a:rPr lang="nl-NL" dirty="0" smtClean="0"/>
              <a:t>Voldoende </a:t>
            </a:r>
            <a:r>
              <a:rPr lang="nl-NL" dirty="0" smtClean="0">
                <a:solidFill>
                  <a:srgbClr val="FF0000"/>
                </a:solidFill>
              </a:rPr>
              <a:t>b</a:t>
            </a:r>
            <a:r>
              <a:rPr lang="nl-NL" dirty="0" smtClean="0"/>
              <a:t>ewegen</a:t>
            </a:r>
          </a:p>
          <a:p>
            <a:r>
              <a:rPr lang="nl-NL" dirty="0" smtClean="0"/>
              <a:t>Niet-</a:t>
            </a:r>
            <a:r>
              <a:rPr lang="nl-NL" dirty="0" smtClean="0">
                <a:solidFill>
                  <a:srgbClr val="FF0000"/>
                </a:solidFill>
              </a:rPr>
              <a:t>r</a:t>
            </a:r>
            <a:r>
              <a:rPr lang="nl-NL" dirty="0" smtClean="0"/>
              <a:t>oken </a:t>
            </a:r>
          </a:p>
          <a:p>
            <a:r>
              <a:rPr lang="nl-NL" dirty="0" smtClean="0"/>
              <a:t>Matig </a:t>
            </a:r>
            <a:r>
              <a:rPr lang="nl-NL" dirty="0" smtClean="0">
                <a:solidFill>
                  <a:srgbClr val="FF0000"/>
                </a:solidFill>
              </a:rPr>
              <a:t>a</a:t>
            </a:r>
            <a:r>
              <a:rPr lang="nl-NL" dirty="0" smtClean="0"/>
              <a:t>lcoholgebruik</a:t>
            </a:r>
          </a:p>
          <a:p>
            <a:r>
              <a:rPr lang="nl-NL" dirty="0" smtClean="0"/>
              <a:t>Gevarieerde </a:t>
            </a:r>
            <a:r>
              <a:rPr lang="nl-NL" dirty="0" smtClean="0">
                <a:solidFill>
                  <a:srgbClr val="FF0000"/>
                </a:solidFill>
              </a:rPr>
              <a:t>v</a:t>
            </a:r>
            <a:r>
              <a:rPr lang="nl-NL" dirty="0" smtClean="0"/>
              <a:t>oeding </a:t>
            </a:r>
          </a:p>
          <a:p>
            <a:r>
              <a:rPr lang="nl-NL" dirty="0" smtClean="0"/>
              <a:t>Tijd voor </a:t>
            </a:r>
            <a:r>
              <a:rPr lang="nl-NL" dirty="0" smtClean="0">
                <a:solidFill>
                  <a:srgbClr val="FF0000"/>
                </a:solidFill>
              </a:rPr>
              <a:t>o</a:t>
            </a:r>
            <a:r>
              <a:rPr lang="nl-NL" dirty="0" smtClean="0"/>
              <a:t>ntspanning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A30ED-37BE-4397-8566-28CD5A09C106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15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  <p:pic>
        <p:nvPicPr>
          <p:cNvPr id="2050" name="Picture 2" descr="Afbeeldingsresultaat voor bravo komp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046" y="2552369"/>
            <a:ext cx="4533009" cy="348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2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BRAVO-kompas 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 smtClean="0"/>
              <a:t>Ga naar: 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BRAVO-kompas – Tools en Instrumenten – Kenniscentrum Sport (kenniscentrumsportenbewegen.nl</a:t>
            </a:r>
            <a:r>
              <a:rPr lang="nl-NL" dirty="0" smtClean="0">
                <a:hlinkClick r:id="rId2"/>
              </a:rPr>
              <a:t>)</a:t>
            </a:r>
            <a:endParaRPr lang="nl-NL" dirty="0" smtClean="0"/>
          </a:p>
          <a:p>
            <a:pPr marL="0" indent="0">
              <a:buNone/>
            </a:pPr>
            <a:endParaRPr lang="nl-NL" i="1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970" y="1896053"/>
            <a:ext cx="4841310" cy="3827123"/>
          </a:xfrm>
          <a:prstGeom prst="rect">
            <a:avLst/>
          </a:prstGeom>
        </p:spPr>
      </p:pic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0FC0-D471-408D-9F37-394D0DBAE0B4}" type="datetime1">
              <a:rPr lang="nl-NL" smtClean="0"/>
              <a:t>12-10-2022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16</a:t>
            </a:fld>
            <a:endParaRPr lang="nl-NL"/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7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 BRAVO-kompas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Vul zelf de leefstijlanalyse in en bewaar deze goed!. </a:t>
            </a:r>
          </a:p>
          <a:p>
            <a:r>
              <a:rPr lang="nl-NL" dirty="0" smtClean="0"/>
              <a:t>Document ‘BRAVO-factoren vragenlijst’ (blok 1)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E93E-1518-41B6-831D-F20A4132A56B}" type="datetime1">
              <a:rPr lang="nl-NL" smtClean="0"/>
              <a:t>12-10-2022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17</a:t>
            </a:fld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8875" y="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13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Digibib</a:t>
            </a:r>
            <a:r>
              <a:rPr lang="nl-NL" dirty="0" smtClean="0"/>
              <a:t> oefenopdracht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Ga nu naar de </a:t>
            </a:r>
            <a:r>
              <a:rPr lang="nl-NL" dirty="0" err="1" smtClean="0"/>
              <a:t>Digibib</a:t>
            </a:r>
            <a:r>
              <a:rPr lang="nl-NL" dirty="0" smtClean="0"/>
              <a:t> oefenopdracht voor het keuzedeel.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smtClean="0"/>
              <a:t>Vorm met een medestudent een duo; </a:t>
            </a:r>
          </a:p>
          <a:p>
            <a:r>
              <a:rPr lang="nl-NL" dirty="0" smtClean="0"/>
              <a:t>Onderbouw waarom je voor deze medestudent een gezonde leefstijl wil bevorderen.  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dirty="0" smtClean="0"/>
              <a:t>Maak 1 t/m 4 voor opdracht A.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043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Praktische opbouw programma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</a:t>
            </a:r>
            <a:r>
              <a:rPr lang="nl-NL" dirty="0" smtClean="0"/>
              <a:t>x4 uur in voortgangsweek (P5: blok 1 en P6:blok 3)</a:t>
            </a:r>
          </a:p>
          <a:p>
            <a:r>
              <a:rPr lang="nl-NL" dirty="0" smtClean="0"/>
              <a:t>9x1 uur gedurende de periode tussen de voortgangsweken in (P5:blok 2)</a:t>
            </a:r>
          </a:p>
          <a:p>
            <a:r>
              <a:rPr lang="nl-NL" dirty="0" smtClean="0"/>
              <a:t>Formatieve toetsing 1 (blok 2): Kennistoets </a:t>
            </a:r>
          </a:p>
          <a:p>
            <a:r>
              <a:rPr lang="nl-NL" dirty="0" smtClean="0"/>
              <a:t>Formatieve toetsing 2 (blok 3): </a:t>
            </a:r>
            <a:r>
              <a:rPr lang="nl-NL" dirty="0" err="1" smtClean="0"/>
              <a:t>Digibib</a:t>
            </a:r>
            <a:r>
              <a:rPr lang="nl-NL" dirty="0" smtClean="0"/>
              <a:t> </a:t>
            </a:r>
            <a:r>
              <a:rPr lang="nl-NL" dirty="0" smtClean="0"/>
              <a:t>oefenopdracht is afgerond </a:t>
            </a:r>
            <a:r>
              <a:rPr lang="nl-NL" dirty="0" smtClean="0"/>
              <a:t>(feedbacklijst)</a:t>
            </a:r>
          </a:p>
          <a:p>
            <a:r>
              <a:rPr lang="nl-NL" dirty="0" smtClean="0"/>
              <a:t>Examen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44E9E-D10F-485F-BEB2-3E712C2FE9F7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2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2227" y="95416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71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Onderwerpen van (dit) blok 1: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Inhoudelijk opbouw van de blokken; </a:t>
            </a:r>
          </a:p>
          <a:p>
            <a:r>
              <a:rPr lang="nl-NL" dirty="0" smtClean="0"/>
              <a:t>Introductie van het keuzedeel; </a:t>
            </a:r>
          </a:p>
          <a:p>
            <a:r>
              <a:rPr lang="nl-NL" dirty="0" smtClean="0"/>
              <a:t>Uitleg formatieve </a:t>
            </a:r>
            <a:r>
              <a:rPr lang="nl-NL" dirty="0" smtClean="0"/>
              <a:t>toetsing 1 : kennistoets</a:t>
            </a:r>
          </a:p>
          <a:p>
            <a:r>
              <a:rPr lang="nl-NL" dirty="0" smtClean="0"/>
              <a:t>Uitleg f</a:t>
            </a:r>
            <a:r>
              <a:rPr lang="nl-NL" dirty="0" smtClean="0"/>
              <a:t>ormatieve </a:t>
            </a:r>
            <a:r>
              <a:rPr lang="nl-NL" dirty="0" smtClean="0"/>
              <a:t>toetsing 2 : oefenopdracht</a:t>
            </a:r>
          </a:p>
          <a:p>
            <a:r>
              <a:rPr lang="nl-NL" dirty="0" smtClean="0"/>
              <a:t>GO aanvragen </a:t>
            </a:r>
            <a:endParaRPr lang="nl-NL" dirty="0" smtClean="0"/>
          </a:p>
          <a:p>
            <a:r>
              <a:rPr lang="nl-NL" dirty="0" smtClean="0"/>
              <a:t>Examen </a:t>
            </a:r>
            <a:r>
              <a:rPr lang="nl-NL" dirty="0" smtClean="0"/>
              <a:t>starten 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9197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Inhoudelijke opbouw 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Blok 1 (4 uur): </a:t>
            </a:r>
          </a:p>
          <a:p>
            <a:pPr marL="0" indent="0">
              <a:buNone/>
            </a:pPr>
            <a:r>
              <a:rPr lang="nl-NL" dirty="0" smtClean="0"/>
              <a:t>Introductie </a:t>
            </a:r>
            <a:r>
              <a:rPr lang="nl-NL" dirty="0" smtClean="0"/>
              <a:t>en starten met de oefenopdracht (Opdracht A)</a:t>
            </a:r>
            <a:endParaRPr lang="nl-NL" dirty="0" smtClean="0"/>
          </a:p>
          <a:p>
            <a:r>
              <a:rPr lang="nl-NL" dirty="0" smtClean="0"/>
              <a:t>Blok 2 (9 uur): </a:t>
            </a:r>
            <a:r>
              <a:rPr lang="nl-NL" i="1" dirty="0" smtClean="0"/>
              <a:t>Begeleid werken aan keuzedeel</a:t>
            </a:r>
            <a:r>
              <a:rPr lang="nl-NL" dirty="0" smtClean="0"/>
              <a:t>.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Opdrachten B, C, D, presentaties) </a:t>
            </a:r>
            <a:r>
              <a:rPr lang="nl-NL" i="1" dirty="0" smtClean="0"/>
              <a:t>Flexibel </a:t>
            </a:r>
          </a:p>
          <a:p>
            <a:pPr marL="0" indent="0">
              <a:buNone/>
            </a:pPr>
            <a:r>
              <a:rPr lang="nl-NL" dirty="0" smtClean="0"/>
              <a:t>GO voor het keuzedeel afronden </a:t>
            </a:r>
            <a:r>
              <a:rPr lang="nl-NL" i="1" dirty="0" smtClean="0"/>
              <a:t>Flexibel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Examinering </a:t>
            </a:r>
            <a:r>
              <a:rPr lang="nl-NL" i="1" dirty="0" smtClean="0"/>
              <a:t>Flexibel </a:t>
            </a:r>
            <a:endParaRPr lang="nl-NL" dirty="0" smtClean="0"/>
          </a:p>
          <a:p>
            <a:r>
              <a:rPr lang="nl-NL" dirty="0" smtClean="0"/>
              <a:t>Blok 3 (4 uur):</a:t>
            </a:r>
          </a:p>
          <a:p>
            <a:pPr marL="0" indent="0">
              <a:buNone/>
            </a:pPr>
            <a:r>
              <a:rPr lang="nl-NL" dirty="0" smtClean="0"/>
              <a:t>Presentatie (docent vult feedbacklijst in) </a:t>
            </a:r>
            <a:r>
              <a:rPr lang="nl-NL" i="1" dirty="0" smtClean="0"/>
              <a:t>Flexibel</a:t>
            </a:r>
            <a:endParaRPr lang="nl-NL" i="1" dirty="0" smtClean="0"/>
          </a:p>
          <a:p>
            <a:pPr marL="0" indent="0">
              <a:buNone/>
            </a:pPr>
            <a:r>
              <a:rPr lang="nl-NL" dirty="0" smtClean="0"/>
              <a:t>GO voor het keuzedeel afronden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Examinering </a:t>
            </a:r>
            <a:r>
              <a:rPr lang="nl-NL" i="1" dirty="0" smtClean="0"/>
              <a:t>Flexibel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7648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Introductie van het keuzedeel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1. Ga naar ‘Mijn opleiding VP’</a:t>
            </a:r>
          </a:p>
          <a:p>
            <a:pPr marL="0" indent="0">
              <a:buNone/>
            </a:pPr>
            <a:r>
              <a:rPr lang="nl-NL" dirty="0" smtClean="0"/>
              <a:t>2. Ga naar ‘Keuzedeel 1’</a:t>
            </a:r>
          </a:p>
          <a:p>
            <a:pPr marL="0" indent="0">
              <a:buNone/>
            </a:pPr>
            <a:r>
              <a:rPr lang="nl-NL" dirty="0" smtClean="0"/>
              <a:t>3. Klassikaal doorlezen startpagina en bekijken filmpje </a:t>
            </a:r>
          </a:p>
          <a:p>
            <a:pPr marL="0" indent="0">
              <a:buNone/>
            </a:pPr>
            <a:r>
              <a:rPr lang="nl-NL" dirty="0" smtClean="0"/>
              <a:t>4. Ga naar ‘Introductie’</a:t>
            </a:r>
          </a:p>
          <a:p>
            <a:pPr marL="0" indent="0">
              <a:buNone/>
            </a:pPr>
            <a:r>
              <a:rPr lang="nl-NL" dirty="0" smtClean="0"/>
              <a:t>5. Klassikaal doorlezen introductie (en uitleg over bijbehorende leeruitkomsten: de werkprocessen met leervragen)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2842" y="0"/>
            <a:ext cx="1879158" cy="187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893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Werkprocessen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D1-K1-W1 : </a:t>
            </a:r>
            <a:r>
              <a:rPr lang="nl-NL" b="1" dirty="0" smtClean="0"/>
              <a:t>Signaleert en benut kansen voor het bevorderen van een gezonde leefstijl.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D1-K1-W2 :</a:t>
            </a:r>
            <a:r>
              <a:rPr lang="nl-NL" b="1" dirty="0" smtClean="0"/>
              <a:t> Geeft informatie, voorlichting en advies over een gezonde leefstijl.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D1-K1-W3 : </a:t>
            </a:r>
            <a:r>
              <a:rPr lang="nl-NL" b="1" dirty="0" smtClean="0"/>
              <a:t>Voert een beweegprogramma uit.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dirty="0">
                <a:hlinkClick r:id="rId2" action="ppaction://hlinkfile"/>
              </a:rPr>
              <a:t>file:///C:/</a:t>
            </a:r>
            <a:r>
              <a:rPr lang="nl-NL" dirty="0" smtClean="0">
                <a:hlinkClick r:id="rId2" action="ppaction://hlinkfile"/>
              </a:rPr>
              <a:t>Users/shb/Downloads/Gezonde_leefstijl.pdf</a:t>
            </a:r>
            <a:r>
              <a:rPr lang="nl-NL" dirty="0" smtClean="0"/>
              <a:t> (link naar kwalificatiedossier) </a:t>
            </a:r>
            <a:r>
              <a:rPr lang="nl-NL" b="1" dirty="0" smtClean="0"/>
              <a:t> 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44E9E-D10F-485F-BEB2-3E712C2FE9F7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6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2470" y="135173"/>
            <a:ext cx="1550504" cy="1550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30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Formatieve toetsing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Kennistoets</a:t>
            </a:r>
          </a:p>
          <a:p>
            <a:r>
              <a:rPr lang="nl-NL" dirty="0" smtClean="0"/>
              <a:t>BLOK 2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6554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Formatieve toetsing 2: Oefenopdracht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1997967"/>
            <a:ext cx="5181600" cy="4006653"/>
          </a:xfrm>
          <a:prstGeom prst="rect">
            <a:avLst/>
          </a:prstGeom>
        </p:spPr>
      </p:pic>
      <p:sp>
        <p:nvSpPr>
          <p:cNvPr id="5" name="Tijdelijke aanduiding voor inhoud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55913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 van gezondheid (WHO)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Passief: </a:t>
            </a:r>
            <a:r>
              <a:rPr lang="nl-NL" i="1" dirty="0" smtClean="0"/>
              <a:t>een toestand van volledig lichamelijk, geestelijk en maatschappelijk welzijn (niet slechts de afwezigheid van ziekte of andere lichamelijke gebreken)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>
                <a:solidFill>
                  <a:srgbClr val="FF0000"/>
                </a:solidFill>
              </a:rPr>
              <a:t>Actief</a:t>
            </a:r>
            <a:r>
              <a:rPr lang="nl-NL" dirty="0" smtClean="0"/>
              <a:t>: </a:t>
            </a:r>
            <a:r>
              <a:rPr lang="nl-NL" i="1" dirty="0" smtClean="0"/>
              <a:t>het vermogen zich aan te passen en een eigen regie te voeren, in het licht van fysieke, emotionele en sociale uitdagingen van het leven. 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44E9E-D10F-485F-BEB2-3E712C2FE9F7}" type="datetime1">
              <a:rPr lang="nl-NL" smtClean="0"/>
              <a:t>12-10-2022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Kim van Schie-Wessel kvanschie@davinci.nl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96128-2404-4DF0-8DB6-C253860CBA2B}" type="slidenum">
              <a:rPr lang="nl-NL" smtClean="0"/>
              <a:t>9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2842" y="0"/>
            <a:ext cx="1879158" cy="1879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3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781B86A0F9304B9129DFE2B80E32BD" ma:contentTypeVersion="14" ma:contentTypeDescription="Create a new document." ma:contentTypeScope="" ma:versionID="98aef6db9fb898fa2617e62297e9f3e4">
  <xsd:schema xmlns:xsd="http://www.w3.org/2001/XMLSchema" xmlns:xs="http://www.w3.org/2001/XMLSchema" xmlns:p="http://schemas.microsoft.com/office/2006/metadata/properties" xmlns:ns3="baa8c48b-5f73-4068-bac6-831706ff2add" xmlns:ns4="ae88b579-0995-42e4-96ef-e06a7a57ddf9" targetNamespace="http://schemas.microsoft.com/office/2006/metadata/properties" ma:root="true" ma:fieldsID="97668c6f458857c182ff94719696c004" ns3:_="" ns4:_="">
    <xsd:import namespace="baa8c48b-5f73-4068-bac6-831706ff2add"/>
    <xsd:import namespace="ae88b579-0995-42e4-96ef-e06a7a57ddf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a8c48b-5f73-4068-bac6-831706ff2a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8b579-0995-42e4-96ef-e06a7a57ddf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367378-F5E5-478D-BB02-0FCD4EB8C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a8c48b-5f73-4068-bac6-831706ff2add"/>
    <ds:schemaRef ds:uri="ae88b579-0995-42e4-96ef-e06a7a57dd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3FAE11-766B-47AC-BD77-97277ADF2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466754-6F52-466D-BDD0-6CAD00F029A6}">
  <ds:schemaRefs>
    <ds:schemaRef ds:uri="ae88b579-0995-42e4-96ef-e06a7a57ddf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aa8c48b-5f73-4068-bac6-831706ff2add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3524</TotalTime>
  <Words>684</Words>
  <Application>Microsoft Office PowerPoint</Application>
  <PresentationFormat>Breedbeeld</PresentationFormat>
  <Paragraphs>135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Kantoorthema</vt:lpstr>
      <vt:lpstr>Gezonde leefstijl </vt:lpstr>
      <vt:lpstr>Praktische opbouw programma </vt:lpstr>
      <vt:lpstr>Onderwerpen van (dit) blok 1:</vt:lpstr>
      <vt:lpstr>Inhoudelijke opbouw programma</vt:lpstr>
      <vt:lpstr>Introductie van het keuzedeel</vt:lpstr>
      <vt:lpstr>Werkprocessen </vt:lpstr>
      <vt:lpstr>Formatieve toetsing 1</vt:lpstr>
      <vt:lpstr>Formatieve toetsing 2: Oefenopdracht </vt:lpstr>
      <vt:lpstr>Definitie van gezondheid (WHO) </vt:lpstr>
      <vt:lpstr>Model volksgezondheid </vt:lpstr>
      <vt:lpstr>Cijfers </vt:lpstr>
      <vt:lpstr>Casus </vt:lpstr>
      <vt:lpstr>Welke factoren zijn belangrijk voor een gezonde(re) leefstijl? (in duo’s)</vt:lpstr>
      <vt:lpstr>Gezondheidsdeterminanten </vt:lpstr>
      <vt:lpstr>BRAVO-kompas (interventie)</vt:lpstr>
      <vt:lpstr>BRAVO-kompas </vt:lpstr>
      <vt:lpstr>Opdracht BRAVO-kompas</vt:lpstr>
      <vt:lpstr>Digibib oefenopdracht</vt:lpstr>
    </vt:vector>
  </TitlesOfParts>
  <Company>Kien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Gezonde leefstijl</dc:title>
  <dc:creator>Kim van Schie</dc:creator>
  <cp:lastModifiedBy>Kim van Schie</cp:lastModifiedBy>
  <cp:revision>47</cp:revision>
  <dcterms:created xsi:type="dcterms:W3CDTF">2019-07-19T07:29:42Z</dcterms:created>
  <dcterms:modified xsi:type="dcterms:W3CDTF">2022-10-12T11:31:55Z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0x01010051781B86A0F9304B9129DFE2B80E32BD</vt:lpwstr>
  </property>
</Properties>
</file>